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473"/>
    <a:srgbClr val="009193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D20E3-8E50-D24E-9AFB-07B87D60F281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049B4-F45D-124D-8E53-53168F8A1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9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DF6F-C2F8-E903-22DF-3D0935F29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8C32B-3A7E-EE4B-6AB0-92A66C014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5C9B-86F3-17C9-5114-CCB9AEDF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CAC7B-BEBB-C071-5ADF-F5AF56FC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8FE63-1FC0-AAC0-51B4-6DC8D03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B7-4D4B-7C4A-315B-FC638158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8CD2D-0CE2-C4A5-0F5C-D1AF712DE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FA97-397A-6E02-FE07-673C0CE8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7408-B862-C137-1B1F-5AC27F19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A0368-D680-7FF8-51B2-9F7851AA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B9B59-9E88-F532-D0DF-9C46916F2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3F76A-23A5-B1A3-48BF-49D72FF2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42D9-7561-AD6B-4DAF-B2907C51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08F62-BD5B-02B6-DFE1-956A7D16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26763-470A-11F6-DA90-7AF6A82E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A08C-9DB8-2CFA-EAAD-310BB84F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EBD73-676E-1256-1F45-DBA30AB6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D415-B537-24F9-FF57-191AF889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676DA-B0ED-ACDB-A63F-C934BB3D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73A-594C-4E6D-EC74-37CC354B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705E-7390-C470-4A07-0E9988B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D63AE-9398-79C5-9B54-E55528DC8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F9B8-E203-CFB9-B623-0DB3B392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DF53A-9240-1086-3894-447461E4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0D6C0-04FB-2980-62CE-65088FC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4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3542-F9B5-9A91-A956-8EABF2C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8E69-DE2F-1F8F-70DB-E695A146F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3C775-BE86-A447-02BF-99C8A2485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1332-A861-952B-66D1-91A7BA99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2CE0F-5CFA-7D66-CC3E-82197E08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4D88B-FC82-FE7C-B185-88CE1751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2588-34A5-FF87-EE1D-B8E07A7A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D1DE8-3263-B27C-BAAF-869E0E01C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1E06F-3A2B-899D-FA49-E96B3F5C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004B4-A8A7-1509-B90B-1AB546822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00053-AA15-F80D-673F-AB45FD4A8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777F5-838F-03F3-7E84-0F66AD75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8883C-10DC-441F-CD7C-FBFF07B1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596EC-3D27-E8BE-7627-73E98C9F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0DB3-45B2-C034-D5C3-2B5F7853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709D1-1E34-41CB-4B28-595F0B98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F5CA6-6D64-A4A7-2D13-CAD8E15A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2DA55-9880-D7CF-64BD-8087BFCF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2C403-A1B0-3768-7AEA-808E7B34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5A5F2-99C8-7D6D-7EC9-A6D8D02D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98B53-83EE-02B6-757B-FCCB5479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A5E8-98B4-246A-35BA-E6082FC6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E8A0-AE2F-5095-B56C-9AD944E1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184B7-41AD-28B7-1A85-C0ADC0D46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CF99-848A-3163-51C1-071ADAA9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EFC5-A37E-CB38-03E3-C40315F8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AB970-88E3-8E8F-D0CF-CF8D6089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A681-6041-85FA-7976-C4E4BA47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6B1FB7-B694-B0EA-13CA-FDABAFB78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E6FB8-91DF-2CFE-AC6D-0D909B1B7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5E443-4336-289A-3434-E73E2EF6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E4DBD-5EB7-993A-34BA-138D0B27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7C63A-DB61-5E34-CFEB-D50232EB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4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8A14E-4B3B-52FF-503C-998162BD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D3352-B05B-B7D8-486F-40953E93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63534-02AC-46C8-E7F0-3D90003C2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ABB8-F39D-5B4E-95AE-B7DE635134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383FE-BE4B-D549-A783-8FE5FB248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5C677-2445-596E-9FDE-E3446DB11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3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tic-network.github.io/artic-live/gc/case_3_titl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tic-network.github.io/artic-live/gc/control_1_titl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-network.github.io/artic-live/gc/segment_S.fasta.tx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community/emmahodcroft/GC/arenavirus/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community/emmahodcroft/GC/HMFV/FC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tic-network.github.io/artic-live/gc/index_case_titl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NGS Outbreak Investigation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UChicago Center in Paris</a:t>
            </a:r>
          </a:p>
          <a:p>
            <a:r>
              <a:rPr lang="en-US">
                <a:solidFill>
                  <a:schemeClr val="bg1"/>
                </a:solidFill>
              </a:rPr>
              <a:t>Paris, France</a:t>
            </a:r>
          </a:p>
          <a:p>
            <a:r>
              <a:rPr lang="en-US">
                <a:solidFill>
                  <a:schemeClr val="bg1"/>
                </a:solidFill>
              </a:rPr>
              <a:t>January 2024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BIOS27816: Population biology of infectious diseases of global health concern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EE9E-2031-FC4A-EF2A-E2AAA4C7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6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 plausible pathogenic agents did you find?</a:t>
            </a:r>
          </a:p>
        </p:txBody>
      </p:sp>
    </p:spTree>
    <p:extLst>
      <p:ext uri="{BB962C8B-B14F-4D97-AF65-F5344CB8AC3E}">
        <p14:creationId xmlns:p14="http://schemas.microsoft.com/office/powerpoint/2010/main" val="154718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CD4FF746-AA30-95ED-8FB0-A25D4C0B1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74" y="936866"/>
            <a:ext cx="10224910" cy="4984267"/>
          </a:xfrm>
        </p:spPr>
      </p:pic>
    </p:spTree>
    <p:extLst>
      <p:ext uri="{BB962C8B-B14F-4D97-AF65-F5344CB8AC3E}">
        <p14:creationId xmlns:p14="http://schemas.microsoft.com/office/powerpoint/2010/main" val="333760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A8AC-153F-2785-C51E-57C76BF5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do we sequence next?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ABC079A1-3BD9-2A1F-B757-754996F7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50" y="1931194"/>
            <a:ext cx="8851900" cy="4140200"/>
          </a:xfrm>
        </p:spPr>
      </p:pic>
    </p:spTree>
    <p:extLst>
      <p:ext uri="{BB962C8B-B14F-4D97-AF65-F5344CB8AC3E}">
        <p14:creationId xmlns:p14="http://schemas.microsoft.com/office/powerpoint/2010/main" val="239125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D1E-97AA-3095-CA9F-5A62CAE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Heavy Metal Associated Cases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361A1-3811-330D-CB76-8B4AED5822B7}"/>
              </a:ext>
            </a:extLst>
          </p:cNvPr>
          <p:cNvSpPr txBox="1">
            <a:spLocks/>
          </p:cNvSpPr>
          <p:nvPr/>
        </p:nvSpPr>
        <p:spPr>
          <a:xfrm>
            <a:off x="639416" y="5082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</a:rPr>
              <a:t>network.github.io</a:t>
            </a:r>
            <a:r>
              <a:rPr lang="en-US" sz="3000" dirty="0">
                <a:solidFill>
                  <a:schemeClr val="bg1"/>
                </a:solidFill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</a:rPr>
              <a:t>gc</a:t>
            </a:r>
            <a:r>
              <a:rPr lang="en-US" sz="3000" dirty="0">
                <a:solidFill>
                  <a:schemeClr val="bg1"/>
                </a:solidFill>
              </a:rPr>
              <a:t>/case_2_title.html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https://artic-network.github.io/artic-live/gc/case_3_title.html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</a:rPr>
              <a:t>network.github.io</a:t>
            </a:r>
            <a:r>
              <a:rPr lang="en-US" sz="3000" dirty="0">
                <a:solidFill>
                  <a:schemeClr val="bg1"/>
                </a:solidFill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</a:rPr>
              <a:t>gc</a:t>
            </a:r>
            <a:r>
              <a:rPr lang="en-US" sz="3000" dirty="0">
                <a:solidFill>
                  <a:schemeClr val="bg1"/>
                </a:solidFill>
              </a:rPr>
              <a:t>/case_4_title.html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47A0AF07-B16D-D8F8-B444-263F59B4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313" t="12571" r="2691" b="8368"/>
          <a:stretch/>
        </p:blipFill>
        <p:spPr>
          <a:xfrm>
            <a:off x="4658137" y="1510747"/>
            <a:ext cx="2478157" cy="3273287"/>
          </a:xfrm>
        </p:spPr>
      </p:pic>
    </p:spTree>
    <p:extLst>
      <p:ext uri="{BB962C8B-B14F-4D97-AF65-F5344CB8AC3E}">
        <p14:creationId xmlns:p14="http://schemas.microsoft.com/office/powerpoint/2010/main" val="280212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2610-A29C-9479-80E0-6BC1FB80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45544-7738-62E1-A7A3-A1103098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825"/>
            <a:ext cx="10515600" cy="1591711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https://artic-network.github.io/artic-live/gc/control_1_title.html</a:t>
            </a:r>
            <a:endParaRPr lang="en-US" b="0" i="0" u="none" strike="noStrike" dirty="0">
              <a:solidFill>
                <a:schemeClr val="bg1"/>
              </a:solidFill>
              <a:effectLst/>
              <a:latin typeface="Average Mono"/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/control_2_title.html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/control_3_title.html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  <a:latin typeface="Average Mono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A11B5E-73A4-0CFB-07AA-CE9404A3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Heavy Metal Associated Controls</a:t>
            </a:r>
          </a:p>
        </p:txBody>
      </p:sp>
      <p:pic>
        <p:nvPicPr>
          <p:cNvPr id="9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16A043F3-528A-5C8D-4ADE-9A9AA892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13" t="12571" r="2691" b="8368"/>
          <a:stretch/>
        </p:blipFill>
        <p:spPr>
          <a:xfrm>
            <a:off x="4658137" y="1510747"/>
            <a:ext cx="2478157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2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CA5-B529-D115-795B-300F923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Pet Shop Environmental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843B-0DAB-2A00-4ED4-B13736A5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2903"/>
            <a:ext cx="10515600" cy="664059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pet_shop_env_title.html</a:t>
            </a:r>
            <a:endParaRPr lang="en-US" dirty="0"/>
          </a:p>
        </p:txBody>
      </p:sp>
      <p:pic>
        <p:nvPicPr>
          <p:cNvPr id="4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795F2F42-EB1C-CC1D-496C-663EBDBE8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8" t="14171" r="34281" b="8688"/>
          <a:stretch/>
        </p:blipFill>
        <p:spPr>
          <a:xfrm>
            <a:off x="4757530" y="1832113"/>
            <a:ext cx="2676939" cy="3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4172-DDCB-E97A-87F1-171F5EE4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4BC2-4C48-9789-9A03-6F75728E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Wastewaster</a:t>
            </a:r>
            <a:r>
              <a:rPr lang="en-US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BDEB-AA21-F23E-C509-F410E208C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2903"/>
            <a:ext cx="10515600" cy="664059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wastewater_seq_title.html</a:t>
            </a:r>
            <a:endParaRPr lang="en-US" dirty="0"/>
          </a:p>
        </p:txBody>
      </p:sp>
      <p:pic>
        <p:nvPicPr>
          <p:cNvPr id="4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04C57F62-FCAD-ABF4-0AB8-9E81AC5C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2" t="26895" r="69613" b="8688"/>
          <a:stretch/>
        </p:blipFill>
        <p:spPr>
          <a:xfrm>
            <a:off x="5075582" y="1908313"/>
            <a:ext cx="204083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DA7D-5FD6-721F-ACBB-02F9F7E9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interventions are appropriate?</a:t>
            </a:r>
          </a:p>
        </p:txBody>
      </p:sp>
    </p:spTree>
    <p:extLst>
      <p:ext uri="{BB962C8B-B14F-4D97-AF65-F5344CB8AC3E}">
        <p14:creationId xmlns:p14="http://schemas.microsoft.com/office/powerpoint/2010/main" val="284197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1646-6BE3-0AB8-5ACC-0E471106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75DE-930E-8378-96D6-7152148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pathogens are you ruling out and why?</a:t>
            </a:r>
          </a:p>
        </p:txBody>
      </p:sp>
    </p:spTree>
    <p:extLst>
      <p:ext uri="{BB962C8B-B14F-4D97-AF65-F5344CB8AC3E}">
        <p14:creationId xmlns:p14="http://schemas.microsoft.com/office/powerpoint/2010/main" val="229180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6C6A-B9D3-332B-B81A-D927183D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7810-5169-E12A-1E8E-B0327120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the likely causative agent?</a:t>
            </a:r>
          </a:p>
        </p:txBody>
      </p:sp>
    </p:spTree>
    <p:extLst>
      <p:ext uri="{BB962C8B-B14F-4D97-AF65-F5344CB8AC3E}">
        <p14:creationId xmlns:p14="http://schemas.microsoft.com/office/powerpoint/2010/main" val="29694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blue background with text&#10;&#10;Description automatically generated with medium confidence">
            <a:extLst>
              <a:ext uri="{FF2B5EF4-FFF2-40B4-BE49-F238E27FC236}">
                <a16:creationId xmlns:a16="http://schemas.microsoft.com/office/drawing/2014/main" id="{FFFE072E-B7D4-68E8-0982-BEAC47AD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5932"/>
            <a:ext cx="10515600" cy="4286135"/>
          </a:xfrm>
        </p:spPr>
      </p:pic>
    </p:spTree>
    <p:extLst>
      <p:ext uri="{BB962C8B-B14F-4D97-AF65-F5344CB8AC3E}">
        <p14:creationId xmlns:p14="http://schemas.microsoft.com/office/powerpoint/2010/main" val="126079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385190D6-868B-15CE-2915-BD4AFE31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10" y="887896"/>
            <a:ext cx="10039545" cy="5474598"/>
          </a:xfrm>
        </p:spPr>
      </p:pic>
    </p:spTree>
    <p:extLst>
      <p:ext uri="{BB962C8B-B14F-4D97-AF65-F5344CB8AC3E}">
        <p14:creationId xmlns:p14="http://schemas.microsoft.com/office/powerpoint/2010/main" val="405544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1F5B4E-2B0F-BC03-55D4-2F29B75A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748" y="618814"/>
            <a:ext cx="9890504" cy="5620372"/>
          </a:xfrm>
        </p:spPr>
      </p:pic>
    </p:spTree>
    <p:extLst>
      <p:ext uri="{BB962C8B-B14F-4D97-AF65-F5344CB8AC3E}">
        <p14:creationId xmlns:p14="http://schemas.microsoft.com/office/powerpoint/2010/main" val="173089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6B88-770A-75A7-1718-776B9CBE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C6A810-E545-0871-6A5D-63C9B4970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0976"/>
            <a:ext cx="10515600" cy="4151836"/>
          </a:xfr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3A9CD0-679F-3E71-BAB8-EA419573108B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0515600" cy="114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https://artic-network.github.io/artic-live/gc/segment_S.fasta.txt</a:t>
            </a:r>
            <a:endParaRPr lang="en-US" dirty="0">
              <a:solidFill>
                <a:schemeClr val="bg1"/>
              </a:solidFill>
              <a:latin typeface="Average Mono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Average Mono"/>
              </a:rPr>
              <a:t>https://artic-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network.github.io</a:t>
            </a:r>
            <a:r>
              <a:rPr lang="en-US" dirty="0">
                <a:solidFill>
                  <a:schemeClr val="bg1"/>
                </a:solidFill>
                <a:latin typeface="Average Mono"/>
              </a:rPr>
              <a:t>/artic-live/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gc</a:t>
            </a:r>
            <a:r>
              <a:rPr lang="en-US" dirty="0">
                <a:solidFill>
                  <a:schemeClr val="bg1"/>
                </a:solidFill>
                <a:latin typeface="Average Mono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segment_L.fasta.txt</a:t>
            </a:r>
            <a:endParaRPr lang="en-US" dirty="0">
              <a:solidFill>
                <a:schemeClr val="bg1"/>
              </a:solidFill>
              <a:latin typeface="Average Mono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84B7E9-26DE-E117-DD3A-1BB00C400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60" y="1253331"/>
            <a:ext cx="9685679" cy="4351338"/>
          </a:xfrm>
        </p:spPr>
      </p:pic>
    </p:spTree>
    <p:extLst>
      <p:ext uri="{BB962C8B-B14F-4D97-AF65-F5344CB8AC3E}">
        <p14:creationId xmlns:p14="http://schemas.microsoft.com/office/powerpoint/2010/main" val="380131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EE331-09A6-390B-77AF-0DA293F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796B-A571-6D15-F02F-49355D7C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this virus?</a:t>
            </a:r>
          </a:p>
        </p:txBody>
      </p:sp>
    </p:spTree>
    <p:extLst>
      <p:ext uri="{BB962C8B-B14F-4D97-AF65-F5344CB8AC3E}">
        <p14:creationId xmlns:p14="http://schemas.microsoft.com/office/powerpoint/2010/main" val="122594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1DC-F99D-C928-77A9-136F62C7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FBA85-3322-F85B-D7A9-C991486BB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49" y="1253331"/>
            <a:ext cx="10091702" cy="4351338"/>
          </a:xfrm>
        </p:spPr>
      </p:pic>
    </p:spTree>
    <p:extLst>
      <p:ext uri="{BB962C8B-B14F-4D97-AF65-F5344CB8AC3E}">
        <p14:creationId xmlns:p14="http://schemas.microsoft.com/office/powerpoint/2010/main" val="319169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94C1-CE06-45A5-C161-2D7CD664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B3D32A-32E8-E009-E641-D580E766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10502978" cy="4351338"/>
          </a:xfrm>
        </p:spPr>
      </p:pic>
    </p:spTree>
    <p:extLst>
      <p:ext uri="{BB962C8B-B14F-4D97-AF65-F5344CB8AC3E}">
        <p14:creationId xmlns:p14="http://schemas.microsoft.com/office/powerpoint/2010/main" val="383648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E5B49-9494-15E9-10FF-DBDED8EC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FA8-27BD-F38A-D35A-CFC0CFAF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should the virus be named?</a:t>
            </a:r>
          </a:p>
        </p:txBody>
      </p:sp>
    </p:spTree>
    <p:extLst>
      <p:ext uri="{BB962C8B-B14F-4D97-AF65-F5344CB8AC3E}">
        <p14:creationId xmlns:p14="http://schemas.microsoft.com/office/powerpoint/2010/main" val="32866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6324D0-B98D-FC81-8030-2596DEAF6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246" y="698327"/>
            <a:ext cx="9533261" cy="5461346"/>
          </a:xfrm>
        </p:spPr>
      </p:pic>
    </p:spTree>
    <p:extLst>
      <p:ext uri="{BB962C8B-B14F-4D97-AF65-F5344CB8AC3E}">
        <p14:creationId xmlns:p14="http://schemas.microsoft.com/office/powerpoint/2010/main" val="228790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3E1D4EC3-DDE6-4633-A07C-3AE14CF0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932" y="805208"/>
            <a:ext cx="9994135" cy="435133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3DBDB11-9FFF-5263-E51B-E904BC88921C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0515600" cy="1141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Segment L: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https://nextstrain.org/community/emmahodcroft/GC/arenavirus/L</a:t>
            </a:r>
            <a:endParaRPr lang="en-US" b="0" i="0" u="none" strike="noStrike" dirty="0">
              <a:solidFill>
                <a:schemeClr val="bg1"/>
              </a:solidFill>
              <a:effectLst/>
              <a:latin typeface="Average Mono"/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Segment S: https://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nextstrain.org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/community/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/GC/arenavirus/S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4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7C150506-42F4-BCA4-4B0D-359B4F498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64" y="1363170"/>
            <a:ext cx="9952672" cy="4351338"/>
          </a:xfrm>
        </p:spPr>
      </p:pic>
    </p:spTree>
    <p:extLst>
      <p:ext uri="{BB962C8B-B14F-4D97-AF65-F5344CB8AC3E}">
        <p14:creationId xmlns:p14="http://schemas.microsoft.com/office/powerpoint/2010/main" val="347656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E6500A4A-C2A5-B892-1778-70E51FCD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642" y="659434"/>
            <a:ext cx="9614716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24E4A-E122-6FDB-4D60-243029D4CCDC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1062252" cy="114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nextstrain.org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/community/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/GC/arenavirus/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S:community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/GC/arenavirus/L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73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6361-CC6F-2743-30FF-CD8A7D16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7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Advise policymakers on what this can tell us about the novel virus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C5E5-85BC-EF11-CC53-F1C9592F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and chart on a white background&#10;&#10;Description automatically generated">
            <a:extLst>
              <a:ext uri="{FF2B5EF4-FFF2-40B4-BE49-F238E27FC236}">
                <a16:creationId xmlns:a16="http://schemas.microsoft.com/office/drawing/2014/main" id="{9B25D555-3838-8345-41C5-3814C23DD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57" y="477078"/>
            <a:ext cx="9721206" cy="5660128"/>
          </a:xfrm>
        </p:spPr>
      </p:pic>
    </p:spTree>
    <p:extLst>
      <p:ext uri="{BB962C8B-B14F-4D97-AF65-F5344CB8AC3E}">
        <p14:creationId xmlns:p14="http://schemas.microsoft.com/office/powerpoint/2010/main" val="361476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4857-6D95-4D20-FD09-FF6B1AFE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mouse&#10;&#10;Description automatically generated">
            <a:extLst>
              <a:ext uri="{FF2B5EF4-FFF2-40B4-BE49-F238E27FC236}">
                <a16:creationId xmlns:a16="http://schemas.microsoft.com/office/drawing/2014/main" id="{918BAFE0-C6EF-B4BA-0708-6A687F962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71" y="850727"/>
            <a:ext cx="9503322" cy="5156546"/>
          </a:xfrm>
        </p:spPr>
      </p:pic>
    </p:spTree>
    <p:extLst>
      <p:ext uri="{BB962C8B-B14F-4D97-AF65-F5344CB8AC3E}">
        <p14:creationId xmlns:p14="http://schemas.microsoft.com/office/powerpoint/2010/main" val="328218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DB79-3EB8-05E3-C5EF-9A36C82B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0BC00-67DD-CD40-FBE8-06154193D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787" y="897973"/>
            <a:ext cx="93904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A86E9-7EF9-E998-65D4-8EC7CFE4D5B0}"/>
              </a:ext>
            </a:extLst>
          </p:cNvPr>
          <p:cNvSpPr txBox="1"/>
          <p:nvPr/>
        </p:nvSpPr>
        <p:spPr>
          <a:xfrm>
            <a:off x="838200" y="5757902"/>
            <a:ext cx="103631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0" i="0" u="sng" dirty="0">
                <a:solidFill>
                  <a:schemeClr val="bg1"/>
                </a:solidFill>
                <a:effectLst/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https://nextstrain.org/community/emmahodcroft/GC/HMFV/FC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59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19C-535B-4C79-5933-217BEBB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46270F-D2F3-F49A-068C-89C5D5C4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636" y="452300"/>
            <a:ext cx="8817660" cy="5811838"/>
          </a:xfrm>
        </p:spPr>
      </p:pic>
    </p:spTree>
    <p:extLst>
      <p:ext uri="{BB962C8B-B14F-4D97-AF65-F5344CB8AC3E}">
        <p14:creationId xmlns:p14="http://schemas.microsoft.com/office/powerpoint/2010/main" val="3650700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C44B9-EDFF-872E-C4BA-AD25E4A83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094" y="1401555"/>
            <a:ext cx="9649812" cy="4351338"/>
          </a:xfrm>
        </p:spPr>
      </p:pic>
    </p:spTree>
    <p:extLst>
      <p:ext uri="{BB962C8B-B14F-4D97-AF65-F5344CB8AC3E}">
        <p14:creationId xmlns:p14="http://schemas.microsoft.com/office/powerpoint/2010/main" val="552219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EE4E-E745-8336-48D1-250C1D88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6A82A5-98D2-C32D-2CAC-2C11CD8EA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96" y="1279870"/>
            <a:ext cx="10515600" cy="40330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ECA2A-2BB2-D11A-D9A0-B9D0328AE461}"/>
              </a:ext>
            </a:extLst>
          </p:cNvPr>
          <p:cNvSpPr txBox="1"/>
          <p:nvPr/>
        </p:nvSpPr>
        <p:spPr>
          <a:xfrm>
            <a:off x="145775" y="6123057"/>
            <a:ext cx="118474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nextstrain.org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/community/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/GC/HMFV/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FC?p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=grid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869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653F-0D89-EE07-56C8-E2A5DD0D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5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What can this tell us about the outbreak and when it may have started?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07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6477-755B-C11D-CAAB-834C22CE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13C2324B-3840-31D3-2089-792F42C8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119" y="365125"/>
            <a:ext cx="8465761" cy="5925172"/>
          </a:xfrm>
        </p:spPr>
      </p:pic>
    </p:spTree>
    <p:extLst>
      <p:ext uri="{BB962C8B-B14F-4D97-AF65-F5344CB8AC3E}">
        <p14:creationId xmlns:p14="http://schemas.microsoft.com/office/powerpoint/2010/main" val="72781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C5B6-1129-D9E0-F9AA-4BF4F038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5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your diagnosis?</a:t>
            </a:r>
          </a:p>
        </p:txBody>
      </p:sp>
    </p:spTree>
    <p:extLst>
      <p:ext uri="{BB962C8B-B14F-4D97-AF65-F5344CB8AC3E}">
        <p14:creationId xmlns:p14="http://schemas.microsoft.com/office/powerpoint/2010/main" val="1284164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D909F8-3524-165C-5023-A0E280B8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721" y="791093"/>
            <a:ext cx="10497861" cy="49470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D7A2D-E9D5-A2A6-B317-DE69D9BF6432}"/>
              </a:ext>
            </a:extLst>
          </p:cNvPr>
          <p:cNvSpPr txBox="1"/>
          <p:nvPr/>
        </p:nvSpPr>
        <p:spPr>
          <a:xfrm>
            <a:off x="246726" y="5905356"/>
            <a:ext cx="127381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https://</a:t>
            </a:r>
            <a:r>
              <a:rPr lang="en-US" sz="3000" dirty="0" err="1">
                <a:solidFill>
                  <a:schemeClr val="bg1"/>
                </a:solidFill>
              </a:rPr>
              <a:t>nextstrain.org</a:t>
            </a:r>
            <a:r>
              <a:rPr lang="en-US" sz="3000" dirty="0">
                <a:solidFill>
                  <a:schemeClr val="bg1"/>
                </a:solidFill>
              </a:rPr>
              <a:t>/community/</a:t>
            </a:r>
            <a:r>
              <a:rPr lang="en-US" sz="3000" dirty="0" err="1">
                <a:solidFill>
                  <a:schemeClr val="bg1"/>
                </a:solidFill>
              </a:rPr>
              <a:t>emmahodcroft</a:t>
            </a:r>
            <a:r>
              <a:rPr lang="en-US" sz="3000" dirty="0">
                <a:solidFill>
                  <a:schemeClr val="bg1"/>
                </a:solidFill>
              </a:rPr>
              <a:t>/GC/HMFV/</a:t>
            </a:r>
            <a:r>
              <a:rPr lang="en-US" sz="3000" dirty="0" err="1">
                <a:solidFill>
                  <a:schemeClr val="bg1"/>
                </a:solidFill>
              </a:rPr>
              <a:t>SC?p</a:t>
            </a:r>
            <a:r>
              <a:rPr lang="en-US" sz="3000" dirty="0">
                <a:solidFill>
                  <a:schemeClr val="bg1"/>
                </a:solidFill>
              </a:rPr>
              <a:t>=grid</a:t>
            </a:r>
          </a:p>
        </p:txBody>
      </p:sp>
    </p:spTree>
    <p:extLst>
      <p:ext uri="{BB962C8B-B14F-4D97-AF65-F5344CB8AC3E}">
        <p14:creationId xmlns:p14="http://schemas.microsoft.com/office/powerpoint/2010/main" val="256165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D6B6-3BB3-9DB6-17DA-BC0E0B2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313391-DE81-AC27-685B-D36920D30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94" y="1825625"/>
            <a:ext cx="10293411" cy="4351338"/>
          </a:xfrm>
        </p:spPr>
      </p:pic>
    </p:spTree>
    <p:extLst>
      <p:ext uri="{BB962C8B-B14F-4D97-AF65-F5344CB8AC3E}">
        <p14:creationId xmlns:p14="http://schemas.microsoft.com/office/powerpoint/2010/main" val="943828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2EB9-8B95-68C3-2658-6ABDCA4B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4" y="2766218"/>
            <a:ext cx="9471991" cy="1325563"/>
          </a:xfrm>
        </p:spPr>
        <p:txBody>
          <a:bodyPr>
            <a:normAutofit/>
          </a:bodyPr>
          <a:lstStyle/>
          <a:p>
            <a:pPr algn="ctr"/>
            <a:r>
              <a:rPr lang="en-US" i="0" u="none" strike="noStrike" dirty="0">
                <a:solidFill>
                  <a:schemeClr val="bg1"/>
                </a:solidFill>
                <a:effectLst/>
              </a:rPr>
              <a:t>Does this change what we think about the outbreak?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0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DF3BA-B89B-A698-A38E-24B29D1D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2461-2BCB-C131-2284-A04C42BD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4" y="2766218"/>
            <a:ext cx="9471991" cy="1325563"/>
          </a:xfrm>
        </p:spPr>
        <p:txBody>
          <a:bodyPr>
            <a:normAutofit/>
          </a:bodyPr>
          <a:lstStyle/>
          <a:p>
            <a:pPr algn="ctr"/>
            <a:r>
              <a:rPr lang="en-US" i="0" u="none" strike="noStrike" dirty="0">
                <a:solidFill>
                  <a:schemeClr val="bg1"/>
                </a:solidFill>
                <a:effectLst/>
              </a:rPr>
              <a:t>How do we stop this outbreak from becoming a pandemic?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7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ED3-332A-DDA6-92C6-31E37758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6FCA-368F-052B-5DF0-F9D8B61E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1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6D99DB-B48F-41A8-C220-B5FE1AD88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04" y="910362"/>
            <a:ext cx="10652599" cy="5037276"/>
          </a:xfrm>
        </p:spPr>
      </p:pic>
    </p:spTree>
    <p:extLst>
      <p:ext uri="{BB962C8B-B14F-4D97-AF65-F5344CB8AC3E}">
        <p14:creationId xmlns:p14="http://schemas.microsoft.com/office/powerpoint/2010/main" val="7343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948F-4260-3455-46D1-5F32263B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should we try?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3FB240F5-60BD-1727-31F0-1CD832FD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350" y="2128044"/>
            <a:ext cx="8623300" cy="3746500"/>
          </a:xfrm>
        </p:spPr>
      </p:pic>
    </p:spTree>
    <p:extLst>
      <p:ext uri="{BB962C8B-B14F-4D97-AF65-F5344CB8AC3E}">
        <p14:creationId xmlns:p14="http://schemas.microsoft.com/office/powerpoint/2010/main" val="30985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086C-5871-C4A2-62CE-91C3DB62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Enhanced epidemiology investigation</a:t>
            </a:r>
          </a:p>
        </p:txBody>
      </p:sp>
      <p:pic>
        <p:nvPicPr>
          <p:cNvPr id="5" name="Content Placeholder 4" descr="A close-up of a chart&#10;&#10;Description automatically generated">
            <a:extLst>
              <a:ext uri="{FF2B5EF4-FFF2-40B4-BE49-F238E27FC236}">
                <a16:creationId xmlns:a16="http://schemas.microsoft.com/office/drawing/2014/main" id="{5433178A-AF6A-7408-01B5-C9B6DF4E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473" y="1825625"/>
            <a:ext cx="7417053" cy="4351338"/>
          </a:xfrm>
        </p:spPr>
      </p:pic>
    </p:spTree>
    <p:extLst>
      <p:ext uri="{BB962C8B-B14F-4D97-AF65-F5344CB8AC3E}">
        <p14:creationId xmlns:p14="http://schemas.microsoft.com/office/powerpoint/2010/main" val="54272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5DB5-DEA8-B388-EAC8-65BE7FAB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fever panel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7E56FC-E407-E35C-84FA-1D44AF1A8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140" y="1825625"/>
            <a:ext cx="4311720" cy="4351338"/>
          </a:xfrm>
        </p:spPr>
      </p:pic>
    </p:spTree>
    <p:extLst>
      <p:ext uri="{BB962C8B-B14F-4D97-AF65-F5344CB8AC3E}">
        <p14:creationId xmlns:p14="http://schemas.microsoft.com/office/powerpoint/2010/main" val="344734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6076-8835-1678-B6DA-6057AD62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6" y="50828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network.github.io</a:t>
            </a:r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</a:t>
            </a:r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index_case_title.html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44B58E-19CB-AA3A-E20D-DC4E145B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6214" y="924475"/>
            <a:ext cx="8342003" cy="4351338"/>
          </a:xfrm>
        </p:spPr>
      </p:pic>
    </p:spTree>
    <p:extLst>
      <p:ext uri="{BB962C8B-B14F-4D97-AF65-F5344CB8AC3E}">
        <p14:creationId xmlns:p14="http://schemas.microsoft.com/office/powerpoint/2010/main" val="354790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474</Words>
  <Application>Microsoft Macintosh PowerPoint</Application>
  <PresentationFormat>Widescreen</PresentationFormat>
  <Paragraphs>42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Average Mono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What is your diagnosis?</vt:lpstr>
      <vt:lpstr>PowerPoint Presentation</vt:lpstr>
      <vt:lpstr>What should we try?</vt:lpstr>
      <vt:lpstr>Enhanced epidemiology investigation</vt:lpstr>
      <vt:lpstr>Global fever panel</vt:lpstr>
      <vt:lpstr>https://artic-network.github.io/artic-live/gc/index_case_title.html</vt:lpstr>
      <vt:lpstr>What plausible pathogenic agents did you find?</vt:lpstr>
      <vt:lpstr>PowerPoint Presentation</vt:lpstr>
      <vt:lpstr>What do we sequence next?</vt:lpstr>
      <vt:lpstr>Heavy Metal Associated Cases</vt:lpstr>
      <vt:lpstr>Heavy Metal Associated Controls</vt:lpstr>
      <vt:lpstr>Pet Shop Environmental Sampling</vt:lpstr>
      <vt:lpstr>Wastewaster Sampling</vt:lpstr>
      <vt:lpstr>What interventions are appropriate?</vt:lpstr>
      <vt:lpstr>What pathogens are you ruling out and why?</vt:lpstr>
      <vt:lpstr>What is the likely causative agent?</vt:lpstr>
      <vt:lpstr>PowerPoint Presentation</vt:lpstr>
      <vt:lpstr>PowerPoint Presentation</vt:lpstr>
      <vt:lpstr>PowerPoint Presentation</vt:lpstr>
      <vt:lpstr>PowerPoint Presentation</vt:lpstr>
      <vt:lpstr>What is this virus?</vt:lpstr>
      <vt:lpstr>PowerPoint Presentation</vt:lpstr>
      <vt:lpstr>PowerPoint Presentation</vt:lpstr>
      <vt:lpstr>What should the virus be named?</vt:lpstr>
      <vt:lpstr>PowerPoint Presentation</vt:lpstr>
      <vt:lpstr>PowerPoint Presentation</vt:lpstr>
      <vt:lpstr>PowerPoint Presentation</vt:lpstr>
      <vt:lpstr>Advise policymakers on what this can tell us about the novel virus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this tell us about the outbreak and when it may have started?</vt:lpstr>
      <vt:lpstr>PowerPoint Presentation</vt:lpstr>
      <vt:lpstr>PowerPoint Presentation</vt:lpstr>
      <vt:lpstr>PowerPoint Presentation</vt:lpstr>
      <vt:lpstr>Does this change what we think about the outbreak?</vt:lpstr>
      <vt:lpstr>How do we stop this outbreak from becoming a pandemic?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3</cp:revision>
  <dcterms:created xsi:type="dcterms:W3CDTF">2024-01-22T21:34:49Z</dcterms:created>
  <dcterms:modified xsi:type="dcterms:W3CDTF">2024-01-22T22:16:56Z</dcterms:modified>
</cp:coreProperties>
</file>